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14"/>
  </p:notesMasterIdLst>
  <p:sldIdLst>
    <p:sldId id="464" r:id="rId2"/>
    <p:sldId id="475" r:id="rId3"/>
    <p:sldId id="483" r:id="rId4"/>
    <p:sldId id="484" r:id="rId5"/>
    <p:sldId id="474" r:id="rId6"/>
    <p:sldId id="480" r:id="rId7"/>
    <p:sldId id="481" r:id="rId8"/>
    <p:sldId id="476" r:id="rId9"/>
    <p:sldId id="477" r:id="rId10"/>
    <p:sldId id="478" r:id="rId11"/>
    <p:sldId id="479" r:id="rId12"/>
    <p:sldId id="482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5" userDrawn="1">
          <p15:clr>
            <a:srgbClr val="A4A3A4"/>
          </p15:clr>
        </p15:guide>
        <p15:guide id="2" pos="1202" userDrawn="1">
          <p15:clr>
            <a:srgbClr val="A4A3A4"/>
          </p15:clr>
        </p15:guide>
        <p15:guide id="3" pos="5602" userDrawn="1">
          <p15:clr>
            <a:srgbClr val="A4A3A4"/>
          </p15:clr>
        </p15:guide>
        <p15:guide id="5" orient="horz" pos="316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B34"/>
    <a:srgbClr val="FFD53B"/>
    <a:srgbClr val="F6F4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49" autoAdjust="0"/>
    <p:restoredTop sz="94660"/>
  </p:normalViewPr>
  <p:slideViewPr>
    <p:cSldViewPr snapToGrid="0" showGuides="1">
      <p:cViewPr varScale="1">
        <p:scale>
          <a:sx n="134" d="100"/>
          <a:sy n="134" d="100"/>
        </p:scale>
        <p:origin x="616" y="176"/>
      </p:cViewPr>
      <p:guideLst>
        <p:guide orient="horz" pos="55"/>
        <p:guide pos="1202"/>
        <p:guide pos="5602"/>
        <p:guide orient="horz" pos="316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159322-6C85-4127-9E81-7F8BF0D70E1A}" type="datetimeFigureOut">
              <a:rPr lang="zh-CN" altLang="en-US" smtClean="0"/>
              <a:t>2019/5/26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A76D6-C0AA-410F-9DDC-526F0CB07C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2184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0543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751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258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578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75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492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427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455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279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574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118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1617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685800"/>
              <a:t>2019/5/26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685800"/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 defTabSz="685800"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38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031D9CE8-17B0-4F8B-9B77-648F021BB6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2571750"/>
          </a:xfrm>
          <a:prstGeom prst="rect">
            <a:avLst/>
          </a:prstGeom>
        </p:spPr>
      </p:pic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1D5F35D6-1E72-4C4F-A492-0C10C53547F1}"/>
              </a:ext>
            </a:extLst>
          </p:cNvPr>
          <p:cNvSpPr/>
          <p:nvPr/>
        </p:nvSpPr>
        <p:spPr>
          <a:xfrm>
            <a:off x="467544" y="411510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 w="317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C1B5743-FF2D-4195-B38A-2CF6AB4EAB8A}"/>
              </a:ext>
            </a:extLst>
          </p:cNvPr>
          <p:cNvSpPr txBox="1"/>
          <p:nvPr/>
        </p:nvSpPr>
        <p:spPr>
          <a:xfrm>
            <a:off x="683568" y="3170723"/>
            <a:ext cx="246221" cy="1789931"/>
          </a:xfrm>
          <a:prstGeom prst="rect">
            <a:avLst/>
          </a:prstGeom>
          <a:noFill/>
        </p:spPr>
        <p:txBody>
          <a:bodyPr vert="eaVert" wrap="square" lIns="0" tIns="0" rIns="0" bIns="0" rtlCol="0">
            <a:spAutoFit/>
          </a:bodyPr>
          <a:lstStyle/>
          <a:p>
            <a:r>
              <a:rPr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 Light" panose="020F0302020204030204" pitchFamily="34" charset="0"/>
                <a:ea typeface="微软雅黑" pitchFamily="34" charset="-122"/>
                <a:cs typeface="Calibri Light" panose="020F0302020204030204" pitchFamily="34" charset="0"/>
              </a:rPr>
              <a:t>LIVE AND LEARN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Calibri Light" panose="020F0302020204030204" pitchFamily="34" charset="0"/>
              <a:ea typeface="微软雅黑" pitchFamily="34" charset="-122"/>
              <a:cs typeface="Calibri Light" panose="020F030202020403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FB01D04B-4F78-4592-99D5-00B3B375D18C}"/>
              </a:ext>
            </a:extLst>
          </p:cNvPr>
          <p:cNvSpPr txBox="1"/>
          <p:nvPr/>
        </p:nvSpPr>
        <p:spPr>
          <a:xfrm>
            <a:off x="2843808" y="2895600"/>
            <a:ext cx="482453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endParaRPr lang="zh-CN" altLang="en-US" sz="1600" b="1" dirty="0">
              <a:solidFill>
                <a:schemeClr val="tx1">
                  <a:lumMod val="50000"/>
                  <a:lumOff val="50000"/>
                </a:schemeClr>
              </a:solidFill>
              <a:ea typeface="微软雅黑" pitchFamily="34" charset="-122"/>
              <a:cs typeface="Calibri" panose="020F0502020204030204" pitchFamily="34" charset="0"/>
            </a:endParaRPr>
          </a:p>
        </p:txBody>
      </p:sp>
      <p:sp>
        <p:nvSpPr>
          <p:cNvPr id="19" name="TextBox 7">
            <a:extLst>
              <a:ext uri="{FF2B5EF4-FFF2-40B4-BE49-F238E27FC236}">
                <a16:creationId xmlns:a16="http://schemas.microsoft.com/office/drawing/2014/main" id="{BE471C66-78B9-4A13-9735-8868008382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7333" y="3465671"/>
            <a:ext cx="6552728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TW" altLang="en-US" sz="3600" b="1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什麼是 </a:t>
            </a:r>
            <a:r>
              <a:rPr lang="en" altLang="zh-CN" sz="3600" b="1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AWS</a:t>
            </a:r>
            <a:r>
              <a:rPr lang="zh-CN" altLang="en" sz="3600" b="1" spc="3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？</a:t>
            </a:r>
            <a:endParaRPr lang="zh-CN" altLang="en-US" sz="3600" b="1" spc="3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747CA90-6992-0943-A96A-6F1922FB6E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255" y="987574"/>
            <a:ext cx="32893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358901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7D98159-7FA2-F24F-8098-4A3635BF4F56}"/>
              </a:ext>
            </a:extLst>
          </p:cNvPr>
          <p:cNvSpPr/>
          <p:nvPr/>
        </p:nvSpPr>
        <p:spPr>
          <a:xfrm>
            <a:off x="467544" y="401985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>
            <a:noFill/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BC61A74-4C21-E148-A30C-6BE1650E5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384" y="635432"/>
            <a:ext cx="4687232" cy="2979667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09E8475-5220-574F-8745-47F555562AB8}"/>
              </a:ext>
            </a:extLst>
          </p:cNvPr>
          <p:cNvSpPr txBox="1"/>
          <p:nvPr/>
        </p:nvSpPr>
        <p:spPr>
          <a:xfrm>
            <a:off x="2609308" y="3848545"/>
            <a:ext cx="4433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dirty="0"/>
              <a:t>擴展性強，速度快</a:t>
            </a:r>
          </a:p>
        </p:txBody>
      </p:sp>
    </p:spTree>
    <p:extLst>
      <p:ext uri="{BB962C8B-B14F-4D97-AF65-F5344CB8AC3E}">
        <p14:creationId xmlns:p14="http://schemas.microsoft.com/office/powerpoint/2010/main" val="284444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7D98159-7FA2-F24F-8098-4A3635BF4F56}"/>
              </a:ext>
            </a:extLst>
          </p:cNvPr>
          <p:cNvSpPr/>
          <p:nvPr/>
        </p:nvSpPr>
        <p:spPr>
          <a:xfrm>
            <a:off x="467544" y="401985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>
            <a:noFill/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D8063B6-70E6-5C4E-BCD9-B18EEC36F427}"/>
              </a:ext>
            </a:extLst>
          </p:cNvPr>
          <p:cNvSpPr txBox="1"/>
          <p:nvPr/>
        </p:nvSpPr>
        <p:spPr>
          <a:xfrm>
            <a:off x="2689519" y="676007"/>
            <a:ext cx="37649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dirty="0"/>
              <a:t>完整的解決方案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5A0730D-A063-F44D-8D83-78FC2DE94749}"/>
              </a:ext>
            </a:extLst>
          </p:cNvPr>
          <p:cNvSpPr txBox="1"/>
          <p:nvPr/>
        </p:nvSpPr>
        <p:spPr>
          <a:xfrm>
            <a:off x="790574" y="1657915"/>
            <a:ext cx="75628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Amazon EC2 </a:t>
            </a:r>
            <a:r>
              <a:rPr lang="zh-TW" altLang="en-US" dirty="0"/>
              <a:t>彈性雲端運算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Amazon RDS </a:t>
            </a:r>
            <a:r>
              <a:rPr lang="zh-TW" altLang="en-US" dirty="0"/>
              <a:t>關聯式資料庫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Amazon ELB </a:t>
            </a:r>
            <a:r>
              <a:rPr lang="zh-TW" altLang="en-US" dirty="0"/>
              <a:t>負載平衡器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Amazon Auto Scaling </a:t>
            </a:r>
            <a:r>
              <a:rPr lang="zh-TW" altLang="en-US" dirty="0"/>
              <a:t>自動彈性化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Amazon S3 </a:t>
            </a:r>
            <a:r>
              <a:rPr lang="zh-TW" altLang="en-US" dirty="0"/>
              <a:t>雲端儲存服務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Amazon SES </a:t>
            </a:r>
            <a:r>
              <a:rPr lang="zh-TW" altLang="en-US" dirty="0"/>
              <a:t>電子郵件傳送服務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Amazon </a:t>
            </a:r>
            <a:r>
              <a:rPr lang="en-US" altLang="zh-TW" dirty="0" err="1"/>
              <a:t>ElastiCache</a:t>
            </a:r>
            <a:r>
              <a:rPr lang="en-US" altLang="zh-TW" dirty="0"/>
              <a:t> </a:t>
            </a:r>
            <a:r>
              <a:rPr lang="zh-TW" altLang="en-US" dirty="0"/>
              <a:t>雲端緩存服務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dirty="0"/>
              <a:t>提供的運算、儲存、資料庫、分析、機器學習晶片、區塊鏈、機器學習和混合雲等產品超過 </a:t>
            </a:r>
            <a:r>
              <a:rPr lang="en-US" altLang="zh-TW" dirty="0"/>
              <a:t>70 </a:t>
            </a:r>
            <a:r>
              <a:rPr lang="zh-TW" altLang="en-US" dirty="0"/>
              <a:t>種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575980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7D98159-7FA2-F24F-8098-4A3635BF4F56}"/>
              </a:ext>
            </a:extLst>
          </p:cNvPr>
          <p:cNvSpPr/>
          <p:nvPr/>
        </p:nvSpPr>
        <p:spPr>
          <a:xfrm>
            <a:off x="467544" y="401985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>
            <a:noFill/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1E5222E-2FB9-1D42-9E63-CB7C669F8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136" y="820454"/>
            <a:ext cx="5157728" cy="2707807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1D8063B6-70E6-5C4E-BCD9-B18EEC36F427}"/>
              </a:ext>
            </a:extLst>
          </p:cNvPr>
          <p:cNvSpPr txBox="1"/>
          <p:nvPr/>
        </p:nvSpPr>
        <p:spPr>
          <a:xfrm>
            <a:off x="1652336" y="3592787"/>
            <a:ext cx="5839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dirty="0"/>
              <a:t>工欲善其事，必先利其器</a:t>
            </a:r>
          </a:p>
        </p:txBody>
      </p:sp>
    </p:spTree>
    <p:extLst>
      <p:ext uri="{BB962C8B-B14F-4D97-AF65-F5344CB8AC3E}">
        <p14:creationId xmlns:p14="http://schemas.microsoft.com/office/powerpoint/2010/main" val="2436374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7D98159-7FA2-F24F-8098-4A3635BF4F56}"/>
              </a:ext>
            </a:extLst>
          </p:cNvPr>
          <p:cNvSpPr/>
          <p:nvPr/>
        </p:nvSpPr>
        <p:spPr>
          <a:xfrm>
            <a:off x="467544" y="401985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>
            <a:noFill/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852ADE8-7A56-1145-9FBC-E1F428AC75B9}"/>
              </a:ext>
            </a:extLst>
          </p:cNvPr>
          <p:cNvSpPr txBox="1"/>
          <p:nvPr/>
        </p:nvSpPr>
        <p:spPr>
          <a:xfrm>
            <a:off x="790573" y="1962715"/>
            <a:ext cx="756285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2006 </a:t>
            </a:r>
            <a:r>
              <a:rPr lang="zh-TW" altLang="en-US" dirty="0"/>
              <a:t>年營運，擁有先發優勢，推出了包含 </a:t>
            </a:r>
            <a:r>
              <a:rPr lang="en" altLang="zh-TW" dirty="0"/>
              <a:t>EC2, S3</a:t>
            </a:r>
            <a:r>
              <a:rPr lang="zh-TW" altLang="en-US" dirty="0"/>
              <a:t> 等服務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2016 </a:t>
            </a:r>
            <a:r>
              <a:rPr lang="zh-TW" altLang="en-US" dirty="0"/>
              <a:t>年 </a:t>
            </a:r>
            <a:r>
              <a:rPr lang="en-US" altLang="zh-TW" dirty="0"/>
              <a:t>9 </a:t>
            </a:r>
            <a:r>
              <a:rPr lang="zh-TW" altLang="en-US" dirty="0"/>
              <a:t>月 </a:t>
            </a:r>
            <a:r>
              <a:rPr lang="en-US" altLang="zh-TW" dirty="0"/>
              <a:t>AWS </a:t>
            </a:r>
            <a:r>
              <a:rPr lang="zh-TW" altLang="en-US" dirty="0"/>
              <a:t>宣布其雲端運算服務在中國（北京）區域正式合法開放商用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dirty="0"/>
              <a:t>提供的運算、儲存、資料庫、分析、應用程式服務超過 </a:t>
            </a:r>
            <a:r>
              <a:rPr lang="en-US" altLang="zh-TW" dirty="0"/>
              <a:t>70 </a:t>
            </a:r>
            <a:r>
              <a:rPr lang="zh-TW" altLang="en-US" dirty="0"/>
              <a:t>種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FBA897B-3F95-E944-874A-2BF41C5BBCD9}"/>
              </a:ext>
            </a:extLst>
          </p:cNvPr>
          <p:cNvSpPr txBox="1"/>
          <p:nvPr/>
        </p:nvSpPr>
        <p:spPr>
          <a:xfrm>
            <a:off x="2197688" y="828407"/>
            <a:ext cx="47486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/>
              <a:t>Amazon Web Service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79541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7D98159-7FA2-F24F-8098-4A3635BF4F56}"/>
              </a:ext>
            </a:extLst>
          </p:cNvPr>
          <p:cNvSpPr/>
          <p:nvPr/>
        </p:nvSpPr>
        <p:spPr>
          <a:xfrm>
            <a:off x="467544" y="401985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>
            <a:noFill/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852ADE8-7A56-1145-9FBC-E1F428AC75B9}"/>
              </a:ext>
            </a:extLst>
          </p:cNvPr>
          <p:cNvSpPr txBox="1"/>
          <p:nvPr/>
        </p:nvSpPr>
        <p:spPr>
          <a:xfrm>
            <a:off x="790573" y="1962715"/>
            <a:ext cx="75628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Google </a:t>
            </a:r>
            <a:r>
              <a:rPr lang="zh-TW" altLang="en-US" dirty="0"/>
              <a:t>在雲端提供的服務名稱 </a:t>
            </a:r>
            <a:r>
              <a:rPr lang="en-US" altLang="zh-TW" dirty="0"/>
              <a:t>(GCP)</a:t>
            </a:r>
            <a:r>
              <a:rPr lang="zh-TW" altLang="en-US" dirty="0"/>
              <a:t>，讓你能夠在雲端上使用與 </a:t>
            </a:r>
            <a:r>
              <a:rPr lang="en-US" altLang="zh-TW" dirty="0"/>
              <a:t>Google </a:t>
            </a:r>
            <a:r>
              <a:rPr lang="zh-TW" altLang="en-US" dirty="0"/>
              <a:t>相同的技術和基礎</a:t>
            </a:r>
            <a:r>
              <a:rPr lang="zh-CN" altLang="en-US" dirty="0"/>
              <a:t>服務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2011</a:t>
            </a:r>
            <a:r>
              <a:rPr lang="zh-TW" altLang="en-US" dirty="0"/>
              <a:t> 年開始，</a:t>
            </a:r>
            <a:r>
              <a:rPr lang="en-US" altLang="zh-TW" dirty="0"/>
              <a:t>Google Cloud</a:t>
            </a:r>
            <a:r>
              <a:rPr lang="zh-TW" altLang="en-US" dirty="0"/>
              <a:t> </a:t>
            </a:r>
            <a:r>
              <a:rPr lang="en-US" altLang="zh-TW" dirty="0"/>
              <a:t>Platform</a:t>
            </a:r>
            <a:r>
              <a:rPr lang="zh-TW" altLang="en-US" dirty="0"/>
              <a:t> 讓使用者能自我建置、管理、監控來使用各項資源，建置自己的服務</a:t>
            </a:r>
            <a:endParaRPr lang="en-US" altLang="zh-TW" dirty="0"/>
          </a:p>
          <a:p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dirty="0"/>
              <a:t>在應用容器、大數據管理和 </a:t>
            </a:r>
            <a:r>
              <a:rPr lang="en" altLang="zh-TW" dirty="0"/>
              <a:t>AI</a:t>
            </a:r>
            <a:r>
              <a:rPr lang="zh-TW" altLang="en-US" dirty="0"/>
              <a:t> 機器學習有提供強大的資料與分析服務</a:t>
            </a:r>
            <a:endParaRPr lang="en-US" alt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FBA897B-3F95-E944-874A-2BF41C5BBCD9}"/>
              </a:ext>
            </a:extLst>
          </p:cNvPr>
          <p:cNvSpPr txBox="1"/>
          <p:nvPr/>
        </p:nvSpPr>
        <p:spPr>
          <a:xfrm>
            <a:off x="1978613" y="828407"/>
            <a:ext cx="51651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/>
              <a:t>Google Cloud</a:t>
            </a:r>
            <a:r>
              <a:rPr lang="zh-TW" altLang="en-US" sz="4000" dirty="0"/>
              <a:t> </a:t>
            </a:r>
            <a:r>
              <a:rPr lang="en-US" altLang="zh-TW" sz="4000" dirty="0"/>
              <a:t>Platform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47440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7D98159-7FA2-F24F-8098-4A3635BF4F56}"/>
              </a:ext>
            </a:extLst>
          </p:cNvPr>
          <p:cNvSpPr/>
          <p:nvPr/>
        </p:nvSpPr>
        <p:spPr>
          <a:xfrm>
            <a:off x="467544" y="401985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>
            <a:noFill/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852ADE8-7A56-1145-9FBC-E1F428AC75B9}"/>
              </a:ext>
            </a:extLst>
          </p:cNvPr>
          <p:cNvSpPr txBox="1"/>
          <p:nvPr/>
        </p:nvSpPr>
        <p:spPr>
          <a:xfrm>
            <a:off x="790573" y="1962715"/>
            <a:ext cx="75628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2010 </a:t>
            </a:r>
            <a:r>
              <a:rPr lang="zh-TW" altLang="en-US" dirty="0"/>
              <a:t>年成立，擁有 </a:t>
            </a:r>
            <a:r>
              <a:rPr lang="en-US" altLang="zh-TW" dirty="0"/>
              <a:t>67 </a:t>
            </a:r>
            <a:r>
              <a:rPr lang="zh-TW" altLang="en-US" dirty="0"/>
              <a:t>項服務並於 </a:t>
            </a:r>
            <a:r>
              <a:rPr lang="en-US" altLang="zh-TW" dirty="0"/>
              <a:t>30 </a:t>
            </a:r>
            <a:r>
              <a:rPr lang="zh-TW" altLang="en-US" dirty="0"/>
              <a:t>個</a:t>
            </a:r>
            <a:r>
              <a:rPr lang="zh-CN" altLang="en-US" dirty="0"/>
              <a:t>以上</a:t>
            </a:r>
            <a:r>
              <a:rPr lang="zh-TW" altLang="en-US" dirty="0"/>
              <a:t>區域設立資料中心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TW" dirty="0"/>
              <a:t>Azure </a:t>
            </a:r>
            <a:r>
              <a:rPr lang="zh-TW" altLang="en-US" dirty="0"/>
              <a:t>如今發展成集多類型服務的混合平台，當用戶不想要將資料全面性轉換為雲端，而希望將一部份的數據保留在內部系統中，便能以混合雲（ </a:t>
            </a:r>
            <a:r>
              <a:rPr lang="en" altLang="zh-TW" dirty="0"/>
              <a:t>hybrid cloud </a:t>
            </a:r>
            <a:r>
              <a:rPr lang="zh-TW" altLang="en" dirty="0"/>
              <a:t>）</a:t>
            </a:r>
            <a:r>
              <a:rPr lang="zh-TW" altLang="en-US" dirty="0"/>
              <a:t>形式為開發人員提供各種解決方案</a:t>
            </a:r>
            <a:endParaRPr lang="en-US" altLang="zh-TW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TW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FBA897B-3F95-E944-874A-2BF41C5BBCD9}"/>
              </a:ext>
            </a:extLst>
          </p:cNvPr>
          <p:cNvSpPr txBox="1"/>
          <p:nvPr/>
        </p:nvSpPr>
        <p:spPr>
          <a:xfrm>
            <a:off x="2813987" y="828407"/>
            <a:ext cx="35160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000" dirty="0"/>
              <a:t>Microsoft Azure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71115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7D98159-7FA2-F24F-8098-4A3635BF4F56}"/>
              </a:ext>
            </a:extLst>
          </p:cNvPr>
          <p:cNvSpPr/>
          <p:nvPr/>
        </p:nvSpPr>
        <p:spPr>
          <a:xfrm>
            <a:off x="467544" y="401985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>
            <a:noFill/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FBA897B-3F95-E944-874A-2BF41C5BBCD9}"/>
              </a:ext>
            </a:extLst>
          </p:cNvPr>
          <p:cNvSpPr txBox="1"/>
          <p:nvPr/>
        </p:nvSpPr>
        <p:spPr>
          <a:xfrm>
            <a:off x="2689519" y="573051"/>
            <a:ext cx="37649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dirty="0"/>
              <a:t>三大雲主機比較</a:t>
            </a: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14EC5494-A35F-9A48-A269-55A7984879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087167"/>
              </p:ext>
            </p:extLst>
          </p:nvPr>
        </p:nvGraphicFramePr>
        <p:xfrm>
          <a:off x="1400176" y="1452002"/>
          <a:ext cx="6343648" cy="3119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5912">
                  <a:extLst>
                    <a:ext uri="{9D8B030D-6E8A-4147-A177-3AD203B41FA5}">
                      <a16:colId xmlns:a16="http://schemas.microsoft.com/office/drawing/2014/main" val="3515956592"/>
                    </a:ext>
                  </a:extLst>
                </a:gridCol>
                <a:gridCol w="1585912">
                  <a:extLst>
                    <a:ext uri="{9D8B030D-6E8A-4147-A177-3AD203B41FA5}">
                      <a16:colId xmlns:a16="http://schemas.microsoft.com/office/drawing/2014/main" val="396974098"/>
                    </a:ext>
                  </a:extLst>
                </a:gridCol>
                <a:gridCol w="1585912">
                  <a:extLst>
                    <a:ext uri="{9D8B030D-6E8A-4147-A177-3AD203B41FA5}">
                      <a16:colId xmlns:a16="http://schemas.microsoft.com/office/drawing/2014/main" val="2671355303"/>
                    </a:ext>
                  </a:extLst>
                </a:gridCol>
                <a:gridCol w="1585912">
                  <a:extLst>
                    <a:ext uri="{9D8B030D-6E8A-4147-A177-3AD203B41FA5}">
                      <a16:colId xmlns:a16="http://schemas.microsoft.com/office/drawing/2014/main" val="2540099109"/>
                    </a:ext>
                  </a:extLst>
                </a:gridCol>
              </a:tblGrid>
              <a:tr h="482926">
                <a:tc>
                  <a:txBody>
                    <a:bodyPr/>
                    <a:lstStyle/>
                    <a:p>
                      <a:pPr algn="ctr"/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AWS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GCP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altLang="zh-TW" sz="1350" kern="1200" dirty="0">
                          <a:effectLst/>
                        </a:rPr>
                        <a:t>Azure</a:t>
                      </a:r>
                      <a:endParaRPr lang="zh-TW" alt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7715873"/>
                  </a:ext>
                </a:extLst>
              </a:tr>
              <a:tr h="482926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350" kern="1200" dirty="0">
                          <a:effectLst/>
                        </a:rPr>
                        <a:t>全世界機房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350" kern="1200" dirty="0">
                          <a:effectLst/>
                        </a:rPr>
                        <a:t>19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350" kern="1200" dirty="0">
                          <a:effectLst/>
                        </a:rPr>
                        <a:t>17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350" kern="1200" dirty="0">
                          <a:effectLst/>
                        </a:rPr>
                        <a:t>36</a:t>
                      </a:r>
                      <a:endParaRPr lang="zh-TW" alt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0838862"/>
                  </a:ext>
                </a:extLst>
              </a:tr>
              <a:tr h="538534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預計新增的地理區域</a:t>
                      </a:r>
                      <a:r>
                        <a:rPr lang="zh-CN" altLang="en-US" dirty="0"/>
                        <a:t>機房</a:t>
                      </a:r>
                      <a:r>
                        <a:rPr lang="zh-TW" altLang="en-US" dirty="0"/>
                        <a:t>數量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4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</a:t>
                      </a:r>
                      <a:endParaRPr lang="zh-TW" alt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8416111"/>
                  </a:ext>
                </a:extLst>
              </a:tr>
              <a:tr h="538534">
                <a:tc>
                  <a:txBody>
                    <a:bodyPr/>
                    <a:lstStyle/>
                    <a:p>
                      <a:pPr algn="ctr"/>
                      <a:r>
                        <a:rPr lang="zh-TW" altLang="en-US" b="0" dirty="0"/>
                        <a:t>台灣機房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0" dirty="0"/>
                        <a:t>無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0" dirty="0"/>
                        <a:t>有（彰化機房）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0" dirty="0"/>
                        <a:t>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6867075"/>
                  </a:ext>
                </a:extLst>
              </a:tr>
              <a:tr h="53853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/>
                        <a:t>提供的服務項目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 dirty="0"/>
                        <a:t>70 </a:t>
                      </a:r>
                      <a:r>
                        <a:rPr lang="zh-TW" altLang="en-US" sz="13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↑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0" dirty="0"/>
                        <a:t>50 </a:t>
                      </a:r>
                      <a:r>
                        <a:rPr lang="zh-TW" altLang="en-US" sz="13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↑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0" dirty="0"/>
                        <a:t>67 </a:t>
                      </a:r>
                      <a:r>
                        <a:rPr lang="zh-TW" altLang="en-US" sz="135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↑</a:t>
                      </a:r>
                      <a:endParaRPr lang="zh-TW" alt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3161942"/>
                  </a:ext>
                </a:extLst>
              </a:tr>
              <a:tr h="538534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/>
                        <a:t>市佔率</a:t>
                      </a:r>
                      <a:endParaRPr lang="zh-TW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0" dirty="0"/>
                        <a:t>51</a:t>
                      </a:r>
                      <a:r>
                        <a:rPr lang="zh-TW" altLang="en-US" b="0" dirty="0"/>
                        <a:t>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0" dirty="0"/>
                        <a:t>3.3</a:t>
                      </a:r>
                      <a:r>
                        <a:rPr lang="zh-TW" altLang="en-US" b="0" dirty="0"/>
                        <a:t>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0" dirty="0"/>
                        <a:t>13.3</a:t>
                      </a:r>
                      <a:r>
                        <a:rPr lang="zh-TW" altLang="en-US" b="0" dirty="0"/>
                        <a:t>％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6211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5282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7D98159-7FA2-F24F-8098-4A3635BF4F56}"/>
              </a:ext>
            </a:extLst>
          </p:cNvPr>
          <p:cNvSpPr/>
          <p:nvPr/>
        </p:nvSpPr>
        <p:spPr>
          <a:xfrm>
            <a:off x="467544" y="401985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>
            <a:noFill/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BA0B33A-8126-8B4D-A979-40C86D6E1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1965" y="677393"/>
            <a:ext cx="5900069" cy="2694841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337DEAC7-BE22-C24F-BAAD-45C342E3D80D}"/>
              </a:ext>
            </a:extLst>
          </p:cNvPr>
          <p:cNvSpPr txBox="1"/>
          <p:nvPr/>
        </p:nvSpPr>
        <p:spPr>
          <a:xfrm>
            <a:off x="799255" y="3754962"/>
            <a:ext cx="75454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TW" sz="3200" dirty="0"/>
              <a:t>AWS </a:t>
            </a:r>
            <a:r>
              <a:rPr lang="zh-TW" altLang="en-US" sz="3200" dirty="0"/>
              <a:t>勝在市場佔比和產品</a:t>
            </a:r>
          </a:p>
        </p:txBody>
      </p:sp>
    </p:spTree>
    <p:extLst>
      <p:ext uri="{BB962C8B-B14F-4D97-AF65-F5344CB8AC3E}">
        <p14:creationId xmlns:p14="http://schemas.microsoft.com/office/powerpoint/2010/main" val="120783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7D98159-7FA2-F24F-8098-4A3635BF4F56}"/>
              </a:ext>
            </a:extLst>
          </p:cNvPr>
          <p:cNvSpPr/>
          <p:nvPr/>
        </p:nvSpPr>
        <p:spPr>
          <a:xfrm>
            <a:off x="467544" y="377922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>
            <a:noFill/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37DEAC7-BE22-C24F-BAAD-45C342E3D80D}"/>
              </a:ext>
            </a:extLst>
          </p:cNvPr>
          <p:cNvSpPr txBox="1"/>
          <p:nvPr/>
        </p:nvSpPr>
        <p:spPr>
          <a:xfrm>
            <a:off x="799256" y="3885688"/>
            <a:ext cx="754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/>
              <a:t>2016 </a:t>
            </a:r>
            <a:r>
              <a:rPr lang="zh-TW" altLang="en-US" sz="2000" dirty="0"/>
              <a:t>年 </a:t>
            </a:r>
            <a:r>
              <a:rPr lang="en" altLang="zh-TW" sz="2000" dirty="0"/>
              <a:t>AWS </a:t>
            </a:r>
            <a:r>
              <a:rPr lang="zh-TW" altLang="en-US" sz="2000" dirty="0"/>
              <a:t>與北京光環新網科技合作，正式於北京開始營運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0D39805-CC06-E94C-9CDC-94CF82A9C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740" y="601579"/>
            <a:ext cx="4558520" cy="303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966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7D98159-7FA2-F24F-8098-4A3635BF4F56}"/>
              </a:ext>
            </a:extLst>
          </p:cNvPr>
          <p:cNvSpPr/>
          <p:nvPr/>
        </p:nvSpPr>
        <p:spPr>
          <a:xfrm>
            <a:off x="467544" y="401985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>
            <a:noFill/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E132C960-59F4-B045-8BE1-2448AD3B7A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00" y="1282700"/>
            <a:ext cx="71374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671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C7D98159-7FA2-F24F-8098-4A3635BF4F56}"/>
              </a:ext>
            </a:extLst>
          </p:cNvPr>
          <p:cNvSpPr/>
          <p:nvPr/>
        </p:nvSpPr>
        <p:spPr>
          <a:xfrm>
            <a:off x="467544" y="401985"/>
            <a:ext cx="8208912" cy="4320480"/>
          </a:xfrm>
          <a:prstGeom prst="roundRect">
            <a:avLst>
              <a:gd name="adj" fmla="val 3113"/>
            </a:avLst>
          </a:prstGeom>
          <a:solidFill>
            <a:schemeClr val="bg1"/>
          </a:solidFill>
          <a:ln>
            <a:noFill/>
          </a:ln>
          <a:effectLst>
            <a:outerShdw blurRad="1143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0D55EEF-BE6C-EE48-A9F0-159E40325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138" y="881808"/>
            <a:ext cx="5063724" cy="2111208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AE3D2C89-4A31-AC4A-A211-0D9194EBFB34}"/>
              </a:ext>
            </a:extLst>
          </p:cNvPr>
          <p:cNvSpPr txBox="1"/>
          <p:nvPr/>
        </p:nvSpPr>
        <p:spPr>
          <a:xfrm>
            <a:off x="2689519" y="3472838"/>
            <a:ext cx="37649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dirty="0"/>
              <a:t>初期成本低廉</a:t>
            </a:r>
          </a:p>
        </p:txBody>
      </p:sp>
    </p:spTree>
    <p:extLst>
      <p:ext uri="{BB962C8B-B14F-4D97-AF65-F5344CB8AC3E}">
        <p14:creationId xmlns:p14="http://schemas.microsoft.com/office/powerpoint/2010/main" val="184068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5143</TotalTime>
  <Words>368</Words>
  <Application>Microsoft Macintosh PowerPoint</Application>
  <PresentationFormat>如螢幕大小 (16:9)</PresentationFormat>
  <Paragraphs>58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9" baseType="lpstr">
      <vt:lpstr>新細明體</vt:lpstr>
      <vt:lpstr>微软雅黑</vt:lpstr>
      <vt:lpstr>宋体</vt:lpstr>
      <vt:lpstr>Arial</vt:lpstr>
      <vt:lpstr>Calibri</vt:lpstr>
      <vt:lpstr>Calibri Light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fpvc167</cp:lastModifiedBy>
  <cp:revision>208</cp:revision>
  <dcterms:created xsi:type="dcterms:W3CDTF">2017-10-30T02:36:03Z</dcterms:created>
  <dcterms:modified xsi:type="dcterms:W3CDTF">2019-05-26T14:56:50Z</dcterms:modified>
</cp:coreProperties>
</file>

<file path=docProps/thumbnail.jpeg>
</file>